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94" r:id="rId2"/>
    <p:sldId id="307" r:id="rId3"/>
    <p:sldId id="311" r:id="rId4"/>
    <p:sldId id="312" r:id="rId5"/>
    <p:sldId id="313" r:id="rId6"/>
    <p:sldId id="326" r:id="rId7"/>
    <p:sldId id="319" r:id="rId8"/>
    <p:sldId id="322" r:id="rId9"/>
    <p:sldId id="323" r:id="rId10"/>
    <p:sldId id="324" r:id="rId11"/>
    <p:sldId id="320" r:id="rId12"/>
    <p:sldId id="262" r:id="rId13"/>
    <p:sldId id="327" r:id="rId14"/>
    <p:sldId id="274" r:id="rId15"/>
    <p:sldId id="273" r:id="rId16"/>
    <p:sldId id="281" r:id="rId17"/>
    <p:sldId id="296" r:id="rId18"/>
    <p:sldId id="297" r:id="rId19"/>
    <p:sldId id="298" r:id="rId20"/>
    <p:sldId id="290" r:id="rId21"/>
    <p:sldId id="328" r:id="rId22"/>
    <p:sldId id="289" r:id="rId23"/>
    <p:sldId id="295" r:id="rId24"/>
  </p:sldIdLst>
  <p:sldSz cx="12192000" cy="6858000"/>
  <p:notesSz cx="6858000" cy="9144000"/>
  <p:embeddedFontLs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1훈점보맘보 B" panose="020206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조선일보명조" panose="02030304000000000000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EA9"/>
    <a:srgbClr val="FD7317"/>
    <a:srgbClr val="F47320"/>
    <a:srgbClr val="F9B88E"/>
    <a:srgbClr val="2A3F6A"/>
    <a:srgbClr val="EBEBED"/>
    <a:srgbClr val="FF8C40"/>
    <a:srgbClr val="FF751A"/>
    <a:srgbClr val="F89C6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0" autoAdjust="0"/>
    <p:restoredTop sz="57405" autoAdjust="0"/>
  </p:normalViewPr>
  <p:slideViewPr>
    <p:cSldViewPr snapToGrid="0">
      <p:cViewPr varScale="1">
        <p:scale>
          <a:sx n="47" d="100"/>
          <a:sy n="47" d="100"/>
        </p:scale>
        <p:origin x="-125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BF263-E78C-4E00-A1A4-80A83BBB4129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1D9BE-87E9-430C-9F89-F115443BC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5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5</a:t>
            </a:r>
            <a:r>
              <a:rPr lang="ko-KR" altLang="en-US" dirty="0" smtClean="0"/>
              <a:t>조 발표자 박정환입니다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심봉사</a:t>
            </a:r>
            <a:r>
              <a:rPr lang="ko-KR" altLang="en-US" dirty="0" smtClean="0"/>
              <a:t> 프로젝트 발표 시작하겠습니다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11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대기업의 경우 이러한 업무를 </a:t>
            </a:r>
            <a:r>
              <a:rPr lang="ko-KR" altLang="en-US" dirty="0" err="1" smtClean="0"/>
              <a:t>총무팀이나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인사팀에서</a:t>
            </a:r>
            <a:r>
              <a:rPr lang="ko-KR" altLang="en-US" dirty="0" smtClean="0"/>
              <a:t> 맡아서 하지만 결국 그 안에서도 담당자나 </a:t>
            </a:r>
            <a:r>
              <a:rPr lang="ko-KR" altLang="en-US" dirty="0" err="1" smtClean="0"/>
              <a:t>신입급</a:t>
            </a:r>
            <a:r>
              <a:rPr lang="ko-KR" altLang="en-US" dirty="0" smtClean="0"/>
              <a:t> 사원이 담당할 것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38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 </a:t>
            </a:r>
            <a:r>
              <a:rPr lang="ko-KR" altLang="en-US" dirty="0" err="1" smtClean="0"/>
              <a:t>박싸피</a:t>
            </a:r>
            <a:r>
              <a:rPr lang="ko-KR" altLang="en-US" dirty="0" smtClean="0"/>
              <a:t> 사원이 멀티캠퍼스 근처이고</a:t>
            </a:r>
            <a:r>
              <a:rPr lang="en-US" altLang="ko-KR" dirty="0" smtClean="0"/>
              <a:t>,  </a:t>
            </a:r>
            <a:r>
              <a:rPr lang="ko-KR" altLang="en-US" dirty="0" smtClean="0"/>
              <a:t>노인을 위한 봉사활동이며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월에 할 수 있는  봉사활동을 찾고자 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1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동영상을 보시면 멀티캠퍼스 근처를 찾고 </a:t>
            </a:r>
            <a:r>
              <a:rPr lang="ko-KR" altLang="en-US" dirty="0" err="1" smtClean="0"/>
              <a:t>싶을땐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서울시 강남구라는 범위를 지정합니다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봉사기간을 오늘부터 </a:t>
            </a:r>
            <a:r>
              <a:rPr lang="en-US" altLang="ko-KR" dirty="0" smtClean="0"/>
              <a:t>4</a:t>
            </a:r>
            <a:r>
              <a:rPr lang="ko-KR" altLang="en-US" dirty="0" smtClean="0"/>
              <a:t>월까지로 설정해놓고 검색하면 리스트형식으로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검색결과가 나오게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우리가 원하는 정보는 멀티캠퍼스와 최대한 가까우면서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3</a:t>
            </a:r>
            <a:r>
              <a:rPr lang="ko-KR" altLang="en-US" baseline="0" dirty="0" smtClean="0"/>
              <a:t>월 중 언제가 적당한지 정할 수 있는 정보를 기대했지만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그런 정보는 일일이 세부정보보기를 클릭하여 눈으로 확인하고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장소 같은 경우 다른 지도 </a:t>
            </a:r>
            <a:r>
              <a:rPr lang="ko-KR" altLang="en-US" baseline="0" dirty="0" err="1" smtClean="0"/>
              <a:t>앱을</a:t>
            </a:r>
            <a:r>
              <a:rPr lang="ko-KR" altLang="en-US" baseline="0" dirty="0" smtClean="0"/>
              <a:t> 이용해 검색해야 하는 번거로움이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심지어 장소는 강남구이긴 하지만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호선 </a:t>
            </a:r>
            <a:r>
              <a:rPr lang="ko-KR" altLang="en-US" baseline="0" dirty="0" err="1" smtClean="0"/>
              <a:t>대청역</a:t>
            </a:r>
            <a:r>
              <a:rPr lang="ko-KR" altLang="en-US" baseline="0" dirty="0" smtClean="0"/>
              <a:t> 근처로 멀티캠퍼스와 상당히 멀리 떨어져 있는 곳이 나왔습니다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8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이번에는 키워드로 검색해보려고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봉사제목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수요처명</a:t>
            </a:r>
            <a:r>
              <a:rPr lang="ko-KR" altLang="en-US" baseline="0" dirty="0" smtClean="0"/>
              <a:t> 외에는 검색 </a:t>
            </a:r>
            <a:r>
              <a:rPr lang="ko-KR" altLang="en-US" baseline="0" dirty="0" err="1" smtClean="0"/>
              <a:t>란이</a:t>
            </a:r>
            <a:r>
              <a:rPr lang="ko-KR" altLang="en-US" baseline="0" dirty="0" smtClean="0"/>
              <a:t> 없으므로 두 공간에 모두 검색해보았지만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 건의 결과도 나오지 않았습니다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8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박싸피</a:t>
            </a:r>
            <a:r>
              <a:rPr lang="ko-KR" altLang="en-US" dirty="0" smtClean="0"/>
              <a:t> 군은 업무에는 전연 관련 없는 일 때문에 지켜버렸습니다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2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우리는 박 </a:t>
            </a:r>
            <a:r>
              <a:rPr lang="ko-KR" altLang="en-US" dirty="0" err="1" smtClean="0"/>
              <a:t>싸피군에게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심봉사라는</a:t>
            </a:r>
            <a:r>
              <a:rPr lang="ko-KR" altLang="en-US" dirty="0" smtClean="0"/>
              <a:t> 어플리케이션을 사용해보라고 추천해주고 싶군요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4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지도를 이용해  해당 위치를 한눈에 파악할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2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달력을 이용해 조금 더 직관적으로 봉사 가능한 날들을 판단할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92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기본적인 </a:t>
            </a:r>
            <a:r>
              <a:rPr lang="ko-KR" altLang="en-US" dirty="0" err="1" smtClean="0"/>
              <a:t>필더링</a:t>
            </a:r>
            <a:r>
              <a:rPr lang="ko-KR" altLang="en-US" dirty="0" smtClean="0"/>
              <a:t> 기능은 필터버튼을 통해 조작할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474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위의 기능들을 총 망라해 </a:t>
            </a:r>
            <a:r>
              <a:rPr lang="ko-KR" altLang="en-US" dirty="0" err="1" smtClean="0"/>
              <a:t>박싸피군이</a:t>
            </a:r>
            <a:r>
              <a:rPr lang="ko-KR" altLang="en-US" dirty="0" smtClean="0"/>
              <a:t> 원하는 지역과 키워드에 부합한 봉사활동을 찾을 수 있었습니다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89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</a:t>
            </a:r>
            <a:r>
              <a:rPr lang="ko-KR" altLang="en-US" baseline="0" dirty="0" smtClean="0"/>
              <a:t> 혹시 봉사활동 언제 마지막으로 하셨나요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저 같은 경우 대학교 졸업하기 위해서 최소 봉사활동 이수시간이 필요해서 재작년에 마지막으로 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대학 뿐만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중학교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고등학교를 졸업하기 위해서도 일정시간 이상의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봉사시간이 필요하다고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 같은 </a:t>
            </a:r>
            <a:r>
              <a:rPr lang="ko-KR" altLang="en-US" baseline="0" dirty="0" err="1" smtClean="0"/>
              <a:t>취준생들</a:t>
            </a:r>
            <a:r>
              <a:rPr lang="ko-KR" altLang="en-US" baseline="0" dirty="0" smtClean="0"/>
              <a:t> 입장에서는 어떤가요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공기업의 경우 봉사시간을 </a:t>
            </a:r>
            <a:r>
              <a:rPr lang="ko-KR" altLang="en-US" baseline="0" dirty="0" err="1" smtClean="0"/>
              <a:t>가산점으로</a:t>
            </a:r>
            <a:r>
              <a:rPr lang="ko-KR" altLang="en-US" baseline="0" dirty="0" smtClean="0"/>
              <a:t> 하는 기업이 많다고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취업을 하고 나면 일만할까요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기업은 </a:t>
            </a:r>
            <a:r>
              <a:rPr lang="en-US" altLang="ko-KR" baseline="0" dirty="0" smtClean="0"/>
              <a:t>CSR(</a:t>
            </a:r>
            <a:r>
              <a:rPr lang="ko-KR" altLang="en-US" baseline="0" dirty="0" smtClean="0"/>
              <a:t>기업의 사회적 책임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다하기 위해 정기적으로 임직원들이 봉사활동을 하거나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봉사활동에 대한 인센티브를 부과하여 기업이미지를 제고하는데 힘을 다합니다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우리는 알게 모르게 평생을 봉사활동과 밀접하게 관계해왔고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앞으로도 그럴 것임은 자명합니다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3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뿐만 아니라 우리는 </a:t>
            </a:r>
            <a:r>
              <a:rPr lang="en-US" altLang="ko-KR" dirty="0" smtClean="0"/>
              <a:t>SNS</a:t>
            </a:r>
            <a:r>
              <a:rPr lang="ko-KR" altLang="en-US" baseline="0" dirty="0" smtClean="0"/>
              <a:t>기능을 추가해 봉사활동 자체를 활성화 하도록 유도하기 위해 설계를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기본적으로 유저간의 </a:t>
            </a:r>
            <a:r>
              <a:rPr lang="ko-KR" altLang="en-US" baseline="0" dirty="0" err="1" smtClean="0"/>
              <a:t>팔로우가</a:t>
            </a:r>
            <a:r>
              <a:rPr lang="ko-KR" altLang="en-US" baseline="0" dirty="0" smtClean="0"/>
              <a:t> 가능하여 관계를 형성하게끔 설계했으며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err="1" smtClean="0"/>
              <a:t>팔로우</a:t>
            </a:r>
            <a:r>
              <a:rPr lang="ko-KR" altLang="en-US" baseline="0" dirty="0" smtClean="0"/>
              <a:t> 한 사람들이 참여했던 봉사활동이나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관심있어하는</a:t>
            </a:r>
            <a:r>
              <a:rPr lang="ko-KR" altLang="en-US" baseline="0" dirty="0" smtClean="0"/>
              <a:t> 목록을 </a:t>
            </a:r>
            <a:r>
              <a:rPr lang="ko-KR" altLang="en-US" baseline="0" dirty="0" err="1" smtClean="0"/>
              <a:t>피드를</a:t>
            </a:r>
            <a:r>
              <a:rPr lang="ko-KR" altLang="en-US" baseline="0" dirty="0" smtClean="0"/>
              <a:t> 통해 확인할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봉사에 대한 선호정보를 바탕으로 </a:t>
            </a:r>
            <a:r>
              <a:rPr lang="ko-KR" altLang="en-US" baseline="0" dirty="0" err="1" smtClean="0"/>
              <a:t>큐레이팅을</a:t>
            </a:r>
            <a:r>
              <a:rPr lang="ko-KR" altLang="en-US" baseline="0" dirty="0" smtClean="0"/>
              <a:t> 하여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팔로우</a:t>
            </a:r>
            <a:r>
              <a:rPr lang="ko-KR" altLang="en-US" baseline="0" dirty="0" smtClean="0"/>
              <a:t> 하지는 않았지만 관심 지역이나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관심 봉사 종류에 해당하는 </a:t>
            </a:r>
            <a:r>
              <a:rPr lang="ko-KR" altLang="en-US" baseline="0" dirty="0" err="1" smtClean="0"/>
              <a:t>피드도</a:t>
            </a:r>
            <a:r>
              <a:rPr lang="ko-KR" altLang="en-US" baseline="0" dirty="0" smtClean="0"/>
              <a:t> 함께 제공하여</a:t>
            </a:r>
            <a:endParaRPr lang="en-US" altLang="ko-KR" baseline="0" dirty="0" smtClean="0"/>
          </a:p>
          <a:p>
            <a:r>
              <a:rPr lang="ko-KR" altLang="en-US" baseline="0" dirty="0" smtClean="0"/>
              <a:t>유저간의 연결을 한층 더 확장하도록 설계하였습니다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함께해요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 기능을 통해 해당 </a:t>
            </a:r>
            <a:r>
              <a:rPr lang="ko-KR" altLang="en-US" baseline="0" dirty="0" err="1" smtClean="0"/>
              <a:t>모집글에</a:t>
            </a:r>
            <a:r>
              <a:rPr lang="ko-KR" altLang="en-US" baseline="0" dirty="0" smtClean="0"/>
              <a:t> 참가하고 싶다는 의사를 </a:t>
            </a:r>
            <a:r>
              <a:rPr lang="ko-KR" altLang="en-US" baseline="0" dirty="0" err="1" smtClean="0"/>
              <a:t>원터치</a:t>
            </a:r>
            <a:r>
              <a:rPr lang="ko-KR" altLang="en-US" baseline="0" dirty="0" smtClean="0"/>
              <a:t> 방식으로 표현했습니다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536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함께해요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my</a:t>
            </a:r>
            <a:r>
              <a:rPr lang="ko-KR" altLang="en-US" dirty="0" smtClean="0"/>
              <a:t>페이지에서 내가 어떤 봉사들을 선택했는지 확인할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내가 쓴 </a:t>
            </a:r>
            <a:r>
              <a:rPr lang="ko-KR" altLang="en-US" dirty="0" err="1" smtClean="0"/>
              <a:t>모집글과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후기글을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게시글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태그를 통해 확인할 수 있고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선호봉사 설정에서 </a:t>
            </a:r>
            <a:r>
              <a:rPr lang="ko-KR" altLang="en-US" dirty="0" err="1" smtClean="0"/>
              <a:t>큐레이팅을</a:t>
            </a:r>
            <a:r>
              <a:rPr lang="ko-KR" altLang="en-US" dirty="0" smtClean="0"/>
              <a:t> 위한 설정을</a:t>
            </a:r>
            <a:r>
              <a:rPr lang="ko-KR" altLang="en-US" baseline="0" dirty="0" smtClean="0"/>
              <a:t> 저장할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저장된 선호봉사 정보는 홈에서 한번 </a:t>
            </a:r>
            <a:r>
              <a:rPr lang="ko-KR" altLang="en-US" baseline="0" dirty="0" err="1" smtClean="0"/>
              <a:t>필터링</a:t>
            </a:r>
            <a:r>
              <a:rPr lang="ko-KR" altLang="en-US" baseline="0" dirty="0" smtClean="0"/>
              <a:t> 되도록 설정하여 간편하게 검색하도록 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53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</a:t>
            </a:r>
            <a:r>
              <a:rPr lang="ko-KR" altLang="en-US" baseline="0" dirty="0" smtClean="0"/>
              <a:t> 혹시 봉사활동 언제 마지막으로 하셨나요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저 같은 경우 대학교 졸업하기 위해서 최소 봉사활동 이수시간이 필요해서 재작년에 마지막으로 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대학 뿐만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중학교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고등학교를 졸업하기 위해서도 일정시간 이상의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봉사시간이 필요하다고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 같은 </a:t>
            </a:r>
            <a:r>
              <a:rPr lang="ko-KR" altLang="en-US" baseline="0" dirty="0" err="1" smtClean="0"/>
              <a:t>취준생들</a:t>
            </a:r>
            <a:r>
              <a:rPr lang="ko-KR" altLang="en-US" baseline="0" dirty="0" smtClean="0"/>
              <a:t> 입장에서는 어떤가요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공기업의 경우 봉사시간을 </a:t>
            </a:r>
            <a:r>
              <a:rPr lang="ko-KR" altLang="en-US" baseline="0" dirty="0" err="1" smtClean="0"/>
              <a:t>가산점으로</a:t>
            </a:r>
            <a:r>
              <a:rPr lang="ko-KR" altLang="en-US" baseline="0" dirty="0" smtClean="0"/>
              <a:t> 하는 기업이 많다고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취업을 하고 나면 일만할까요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기업은 </a:t>
            </a:r>
            <a:r>
              <a:rPr lang="en-US" altLang="ko-KR" baseline="0" dirty="0" smtClean="0"/>
              <a:t>CSR(</a:t>
            </a:r>
            <a:r>
              <a:rPr lang="ko-KR" altLang="en-US" baseline="0" dirty="0" smtClean="0"/>
              <a:t>기업의 사회적 책임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다하기 위해 정기적으로 임직원들이 봉사활동을 하거나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봉사활동에 대한 인센티브를 부과하여 기업이미지를 제고하는데 힘을 다합니다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우리는 알게 모르게 평생을 봉사활동과 밀접하게 관계해왔고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앞으로도 그럴 것임은 자명합니다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06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</a:t>
            </a:r>
            <a:r>
              <a:rPr lang="ko-KR" altLang="en-US" baseline="0" dirty="0" smtClean="0"/>
              <a:t> 혹시 봉사활동 언제 마지막으로 하셨나요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저 같은 경우 대학교 졸업하기 위해서 최소 봉사활동 이수시간이 필요해서 재작년에 마지막으로 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대학 뿐만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중학교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고등학교를 졸업하기 위해서도 일정시간 이상의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봉사시간이 필요하다고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 같은 </a:t>
            </a:r>
            <a:r>
              <a:rPr lang="ko-KR" altLang="en-US" baseline="0" dirty="0" err="1" smtClean="0"/>
              <a:t>취준생들</a:t>
            </a:r>
            <a:r>
              <a:rPr lang="ko-KR" altLang="en-US" baseline="0" dirty="0" smtClean="0"/>
              <a:t> 입장에서는 어떤가요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공기업의 경우 봉사시간을 </a:t>
            </a:r>
            <a:r>
              <a:rPr lang="ko-KR" altLang="en-US" baseline="0" dirty="0" err="1" smtClean="0"/>
              <a:t>가산점으로</a:t>
            </a:r>
            <a:r>
              <a:rPr lang="ko-KR" altLang="en-US" baseline="0" dirty="0" smtClean="0"/>
              <a:t> 하는 기업이 많다고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취업을 하고 나면 일만할까요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기업은 </a:t>
            </a:r>
            <a:r>
              <a:rPr lang="en-US" altLang="ko-KR" baseline="0" dirty="0" smtClean="0"/>
              <a:t>CSR(</a:t>
            </a:r>
            <a:r>
              <a:rPr lang="ko-KR" altLang="en-US" baseline="0" dirty="0" smtClean="0"/>
              <a:t>기업의 사회적 책임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다하기 위해 정기적으로 임직원들이 봉사활동을 하거나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봉사활동에 대한 인센티브를 부과하여 기업이미지를 제고하는데 힘을 다합니다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우리는 알게 모르게 평생을 봉사활동과 밀접하게 관계해왔고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앞으로도 그럴 것임은 자명합니다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65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</a:t>
            </a:r>
            <a:r>
              <a:rPr lang="ko-KR" altLang="en-US" baseline="0" dirty="0" smtClean="0"/>
              <a:t> 혹시 봉사활동 언제 마지막으로 하셨나요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저 같은 경우 대학교 졸업하기 위해서 최소 봉사활동 이수시간이 필요해서 재작년에 마지막으로 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대학 뿐만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중학교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고등학교를 졸업하기 위해서도 일정시간 이상의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봉사시간이 필요하다고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 같은 </a:t>
            </a:r>
            <a:r>
              <a:rPr lang="ko-KR" altLang="en-US" baseline="0" dirty="0" err="1" smtClean="0"/>
              <a:t>취준생들</a:t>
            </a:r>
            <a:r>
              <a:rPr lang="ko-KR" altLang="en-US" baseline="0" dirty="0" smtClean="0"/>
              <a:t> 입장에서는 어떤가요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공기업의 경우 봉사시간을 </a:t>
            </a:r>
            <a:r>
              <a:rPr lang="ko-KR" altLang="en-US" baseline="0" dirty="0" err="1" smtClean="0"/>
              <a:t>가산점으로</a:t>
            </a:r>
            <a:r>
              <a:rPr lang="ko-KR" altLang="en-US" baseline="0" dirty="0" smtClean="0"/>
              <a:t> 하는 기업이 많다고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취업을 하고 나면 일만할까요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기업은 </a:t>
            </a:r>
            <a:r>
              <a:rPr lang="en-US" altLang="ko-KR" baseline="0" dirty="0" smtClean="0"/>
              <a:t>CSR(</a:t>
            </a:r>
            <a:r>
              <a:rPr lang="ko-KR" altLang="en-US" baseline="0" dirty="0" smtClean="0"/>
              <a:t>기업의 사회적 책임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다하기 위해 정기적으로 임직원들이 봉사활동을 하거나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봉사활동에 대한 인센티브를 부과하여 기업이미지를 제고하는데 힘을 다합니다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우리는 알게 모르게 평생을 봉사활동과 밀접하게 관계해왔고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앞으로도 그럴 것임은 자명합니다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03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여러분들은 봉사활동의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봉사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후속조치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이러한 절차가 어떻게 진행되고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우리는 어떻게 봉사활동을 수행하게 되는지 알고 계시나요</a:t>
            </a:r>
            <a:r>
              <a:rPr lang="en-US" altLang="ko-KR" baseline="0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0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봉사활동을 인증 받는 홈페이지 정도는 알고 </a:t>
            </a:r>
            <a:r>
              <a:rPr lang="ko-KR" altLang="en-US" baseline="0" dirty="0" err="1" smtClean="0"/>
              <a:t>계실겁니다</a:t>
            </a:r>
            <a:r>
              <a:rPr lang="en-US" altLang="ko-KR" baseline="0" dirty="0" smtClean="0"/>
              <a:t>. 1365</a:t>
            </a:r>
            <a:r>
              <a:rPr lang="ko-KR" altLang="en-US" baseline="0" dirty="0" smtClean="0"/>
              <a:t>라는 정부가 관리하는 봉사활동 통합 관리 시스템이죠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봉사를 모집하는 입장에서 이 시스템을 이용해야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당연히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봉사자들이 봉사를 신청하는 과정도 이 시스템을 이용합니다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5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우리가 직접 신청해서 봉사활동을 하기 보다는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학교에서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기업에서 특정시간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봉사내용을 제공하고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특정 인원</a:t>
            </a:r>
            <a:r>
              <a:rPr lang="ko-KR" altLang="en-US" baseline="0" dirty="0" smtClean="0"/>
              <a:t> 수 만큼 지원을 받아 봉사활동을 진행해 왔을 겁니다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309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결국 회사에서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학교에서</a:t>
            </a:r>
            <a:r>
              <a:rPr lang="ko-KR" altLang="en-US" baseline="0" dirty="0" smtClean="0"/>
              <a:t> 누군가는 모집절차를 숙지하고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봉사활동을 신청해야 합니다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1D9BE-87E9-430C-9F89-F115443BC6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0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99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45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3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94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99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8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5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4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ABFF-0704-4BC7-B7FA-4AFA9DFD0FF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7119B-3BCB-43CB-BB26-0E8DC9FC0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79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7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64" y="1290178"/>
            <a:ext cx="3295598" cy="32671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92264" y="4476343"/>
            <a:ext cx="3259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 smtClean="0">
                <a:ln>
                  <a:solidFill>
                    <a:prstClr val="white">
                      <a:alpha val="7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1훈점보맘보 B" panose="02020603020101020101" pitchFamily="18" charset="-127"/>
                <a:ea typeface="1훈점보맘보 B" panose="02020603020101020101" pitchFamily="18" charset="-127"/>
                <a:cs typeface="+mn-cs"/>
              </a:rPr>
              <a:t>심봉사</a:t>
            </a:r>
            <a:endParaRPr kumimoji="0" lang="ko-KR" altLang="en-US" sz="8000" b="0" i="0" u="none" strike="noStrike" kern="1200" cap="none" spc="0" normalizeH="0" baseline="0" noProof="0" dirty="0">
              <a:ln>
                <a:solidFill>
                  <a:prstClr val="white">
                    <a:alpha val="7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1훈점보맘보 B" panose="02020603020101020101" pitchFamily="18" charset="-127"/>
              <a:ea typeface="1훈점보맘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6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52008" y="5905653"/>
            <a:ext cx="196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매일경제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940" y="7696353"/>
            <a:ext cx="6000750" cy="68199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44390" y="2820484"/>
            <a:ext cx="168507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spc="-15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사자</a:t>
            </a:r>
            <a:endParaRPr lang="ko-KR" altLang="en-US" sz="6600" spc="-15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8152677" y="0"/>
            <a:ext cx="810577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73875" y="2774318"/>
            <a:ext cx="8061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누군가 </a:t>
            </a:r>
            <a:r>
              <a:rPr lang="en-US" altLang="ko-KR" sz="72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 </a:t>
            </a:r>
            <a:r>
              <a:rPr lang="ko-KR" altLang="en-US" sz="72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회사 막내</a:t>
            </a:r>
            <a:endParaRPr lang="en-US" altLang="ko-KR" sz="7200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72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 </a:t>
            </a:r>
            <a:endParaRPr lang="en-US" altLang="ko-KR" sz="72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50" b="77250" l="9500" r="4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07" t="21002" r="51968" b="23544"/>
          <a:stretch/>
        </p:blipFill>
        <p:spPr>
          <a:xfrm>
            <a:off x="-2055592" y="-2053610"/>
            <a:ext cx="2927927" cy="28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952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28" y="-38000"/>
            <a:ext cx="4687632" cy="703832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13" name="그룹 12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봉사 경로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7463728" y="-121920"/>
            <a:ext cx="1863969" cy="71222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10800000">
            <a:off x="10308766" y="-121921"/>
            <a:ext cx="1863969" cy="71222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 rot="10800000">
            <a:off x="891279" y="1848215"/>
            <a:ext cx="5301541" cy="4282013"/>
          </a:xfrm>
          <a:custGeom>
            <a:avLst/>
            <a:gdLst>
              <a:gd name="connsiteX0" fmla="*/ 900332 w 3291840"/>
              <a:gd name="connsiteY0" fmla="*/ 56271 h 2658794"/>
              <a:gd name="connsiteX1" fmla="*/ 112542 w 3291840"/>
              <a:gd name="connsiteY1" fmla="*/ 520505 h 2658794"/>
              <a:gd name="connsiteX2" fmla="*/ 0 w 3291840"/>
              <a:gd name="connsiteY2" fmla="*/ 1392702 h 2658794"/>
              <a:gd name="connsiteX3" fmla="*/ 379828 w 3291840"/>
              <a:gd name="connsiteY3" fmla="*/ 2011680 h 2658794"/>
              <a:gd name="connsiteX4" fmla="*/ 1448972 w 3291840"/>
              <a:gd name="connsiteY4" fmla="*/ 2208628 h 2658794"/>
              <a:gd name="connsiteX5" fmla="*/ 1378634 w 3291840"/>
              <a:gd name="connsiteY5" fmla="*/ 2658794 h 2658794"/>
              <a:gd name="connsiteX6" fmla="*/ 1674055 w 3291840"/>
              <a:gd name="connsiteY6" fmla="*/ 2250831 h 2658794"/>
              <a:gd name="connsiteX7" fmla="*/ 2560320 w 3291840"/>
              <a:gd name="connsiteY7" fmla="*/ 2152357 h 2658794"/>
              <a:gd name="connsiteX8" fmla="*/ 3207434 w 3291840"/>
              <a:gd name="connsiteY8" fmla="*/ 1645920 h 2658794"/>
              <a:gd name="connsiteX9" fmla="*/ 3291840 w 3291840"/>
              <a:gd name="connsiteY9" fmla="*/ 984739 h 2658794"/>
              <a:gd name="connsiteX10" fmla="*/ 2912012 w 3291840"/>
              <a:gd name="connsiteY10" fmla="*/ 309490 h 2658794"/>
              <a:gd name="connsiteX11" fmla="*/ 2082019 w 3291840"/>
              <a:gd name="connsiteY11" fmla="*/ 0 h 2658794"/>
              <a:gd name="connsiteX12" fmla="*/ 900332 w 3291840"/>
              <a:gd name="connsiteY12" fmla="*/ 56271 h 265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2658794">
                <a:moveTo>
                  <a:pt x="900332" y="56271"/>
                </a:moveTo>
                <a:lnTo>
                  <a:pt x="112542" y="520505"/>
                </a:lnTo>
                <a:lnTo>
                  <a:pt x="0" y="1392702"/>
                </a:lnTo>
                <a:lnTo>
                  <a:pt x="379828" y="2011680"/>
                </a:lnTo>
                <a:lnTo>
                  <a:pt x="1448972" y="2208628"/>
                </a:lnTo>
                <a:lnTo>
                  <a:pt x="1378634" y="2658794"/>
                </a:lnTo>
                <a:lnTo>
                  <a:pt x="1674055" y="2250831"/>
                </a:lnTo>
                <a:lnTo>
                  <a:pt x="2560320" y="2152357"/>
                </a:lnTo>
                <a:lnTo>
                  <a:pt x="3207434" y="1645920"/>
                </a:lnTo>
                <a:lnTo>
                  <a:pt x="3291840" y="984739"/>
                </a:lnTo>
                <a:lnTo>
                  <a:pt x="2912012" y="309490"/>
                </a:lnTo>
                <a:lnTo>
                  <a:pt x="2082019" y="0"/>
                </a:lnTo>
                <a:lnTo>
                  <a:pt x="900332" y="56271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5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 rot="10800000">
            <a:off x="1154563" y="2724107"/>
            <a:ext cx="4803107" cy="3149207"/>
          </a:xfrm>
          <a:custGeom>
            <a:avLst/>
            <a:gdLst>
              <a:gd name="connsiteX0" fmla="*/ 759656 w 2982351"/>
              <a:gd name="connsiteY0" fmla="*/ 70338 h 1955409"/>
              <a:gd name="connsiteX1" fmla="*/ 98474 w 2982351"/>
              <a:gd name="connsiteY1" fmla="*/ 436098 h 1955409"/>
              <a:gd name="connsiteX2" fmla="*/ 0 w 2982351"/>
              <a:gd name="connsiteY2" fmla="*/ 1181686 h 1955409"/>
              <a:gd name="connsiteX3" fmla="*/ 281354 w 2982351"/>
              <a:gd name="connsiteY3" fmla="*/ 1716258 h 1955409"/>
              <a:gd name="connsiteX4" fmla="*/ 1336431 w 2982351"/>
              <a:gd name="connsiteY4" fmla="*/ 1955409 h 1955409"/>
              <a:gd name="connsiteX5" fmla="*/ 2321170 w 2982351"/>
              <a:gd name="connsiteY5" fmla="*/ 1871003 h 1955409"/>
              <a:gd name="connsiteX6" fmla="*/ 2926080 w 2982351"/>
              <a:gd name="connsiteY6" fmla="*/ 1463040 h 1955409"/>
              <a:gd name="connsiteX7" fmla="*/ 2982351 w 2982351"/>
              <a:gd name="connsiteY7" fmla="*/ 928468 h 1955409"/>
              <a:gd name="connsiteX8" fmla="*/ 2686930 w 2982351"/>
              <a:gd name="connsiteY8" fmla="*/ 337625 h 1955409"/>
              <a:gd name="connsiteX9" fmla="*/ 1871003 w 2982351"/>
              <a:gd name="connsiteY9" fmla="*/ 0 h 1955409"/>
              <a:gd name="connsiteX10" fmla="*/ 759656 w 2982351"/>
              <a:gd name="connsiteY10" fmla="*/ 70338 h 195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2351" h="1955409">
                <a:moveTo>
                  <a:pt x="759656" y="70338"/>
                </a:moveTo>
                <a:lnTo>
                  <a:pt x="98474" y="436098"/>
                </a:lnTo>
                <a:lnTo>
                  <a:pt x="0" y="1181686"/>
                </a:lnTo>
                <a:lnTo>
                  <a:pt x="281354" y="1716258"/>
                </a:lnTo>
                <a:lnTo>
                  <a:pt x="1336431" y="1955409"/>
                </a:lnTo>
                <a:lnTo>
                  <a:pt x="2321170" y="1871003"/>
                </a:lnTo>
                <a:lnTo>
                  <a:pt x="2926080" y="1463040"/>
                </a:lnTo>
                <a:lnTo>
                  <a:pt x="2982351" y="928468"/>
                </a:lnTo>
                <a:lnTo>
                  <a:pt x="2686930" y="337625"/>
                </a:lnTo>
                <a:lnTo>
                  <a:pt x="1871003" y="0"/>
                </a:lnTo>
                <a:lnTo>
                  <a:pt x="759656" y="70338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86385" y="3036872"/>
            <a:ext cx="31197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좋아</a:t>
            </a:r>
            <a:r>
              <a:rPr lang="en-US" altLang="ko-KR" sz="4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 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내가 한 번</a:t>
            </a:r>
            <a:endParaRPr lang="en-US" altLang="ko-KR" sz="4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신청해 보자</a:t>
            </a:r>
            <a:r>
              <a:rPr lang="en-US" altLang="ko-KR" sz="4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70773" y="5185712"/>
            <a:ext cx="22365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신입사원</a:t>
            </a:r>
            <a:endParaRPr lang="en-US" altLang="ko-KR" sz="4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400" dirty="0" err="1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박싸피</a:t>
            </a:r>
            <a:endParaRPr lang="en-US" altLang="ko-KR" sz="4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66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1713644" y="2524016"/>
            <a:ext cx="2594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기존서비스</a:t>
            </a:r>
            <a:endParaRPr lang="en-US" altLang="ko-KR" sz="28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8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1365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자원봉사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28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설치수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10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평점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3.0 / 5.0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6" name="그룹 25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봉사 프로세스의 불편함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3" name="1365불편해요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2417" y="0"/>
            <a:ext cx="4712858" cy="69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6" name="그룹 25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봉사 프로세스의 불편함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1713644" y="2524016"/>
            <a:ext cx="2594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기존서비스</a:t>
            </a:r>
            <a:endParaRPr lang="en-US" altLang="ko-KR" sz="28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8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1365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자원봉사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28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설치수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10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평점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3.0 / 5.0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1365 키워드검색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6529" y="0"/>
            <a:ext cx="4673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0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rot="16200000">
            <a:off x="4893717" y="3436393"/>
            <a:ext cx="791022" cy="424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4613259" y="1676822"/>
            <a:ext cx="2376725" cy="614678"/>
            <a:chOff x="7362361" y="1673663"/>
            <a:chExt cx="2376725" cy="614678"/>
          </a:xfrm>
        </p:grpSpPr>
        <p:sp>
          <p:nvSpPr>
            <p:cNvPr id="42" name="직사각형 41"/>
            <p:cNvSpPr/>
            <p:nvPr/>
          </p:nvSpPr>
          <p:spPr>
            <a:xfrm>
              <a:off x="7362361" y="168817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73637" y="1673663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불편함</a:t>
              </a:r>
              <a:endParaRPr lang="en-US" altLang="ko-KR" sz="3200" b="1" dirty="0" smtClean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517766" y="2566471"/>
            <a:ext cx="7683633" cy="364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특정 키워드 검색  </a:t>
            </a:r>
            <a:r>
              <a:rPr lang="en-US" altLang="ko-KR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위치 검색</a:t>
            </a:r>
            <a:r>
              <a:rPr lang="en-US" altLang="ko-KR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지도검색</a:t>
            </a:r>
            <a:r>
              <a:rPr lang="en-US" altLang="ko-KR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날짜 별 분류 </a:t>
            </a:r>
            <a:r>
              <a:rPr lang="en-US" altLang="ko-KR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동행인 정보 </a:t>
            </a:r>
            <a:r>
              <a:rPr lang="en-US" altLang="ko-KR" sz="4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0" name="그룹 19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봉사 프로세스의 불편함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37" y="830671"/>
            <a:ext cx="10294536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26584" y="1014682"/>
            <a:ext cx="76262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피곤한 신입사원</a:t>
            </a:r>
            <a:r>
              <a:rPr lang="en-US" altLang="ko-KR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: </a:t>
            </a:r>
            <a:r>
              <a:rPr lang="ko-KR" altLang="en-US" sz="44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박싸피</a:t>
            </a:r>
            <a:r>
              <a:rPr lang="en-US" altLang="ko-KR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en-US" altLang="ko-KR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29 </a:t>
            </a:r>
            <a:r>
              <a:rPr lang="ko-KR" altLang="en-US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</a:t>
            </a:r>
            <a:endParaRPr lang="en-US" altLang="ko-KR" sz="44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3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844372" y="1089376"/>
            <a:ext cx="4661581" cy="132779"/>
            <a:chOff x="667657" y="4701383"/>
            <a:chExt cx="4661581" cy="132779"/>
          </a:xfrm>
        </p:grpSpPr>
        <p:sp>
          <p:nvSpPr>
            <p:cNvPr id="59" name="직사각형 58"/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 rot="10800000">
            <a:off x="844370" y="5735804"/>
            <a:ext cx="4590143" cy="132779"/>
            <a:chOff x="7362361" y="4701383"/>
            <a:chExt cx="4590143" cy="132779"/>
          </a:xfrm>
        </p:grpSpPr>
        <p:sp>
          <p:nvSpPr>
            <p:cNvPr id="62" name="직사각형 61"/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1782305" y="2509484"/>
            <a:ext cx="3057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들어봤</a:t>
            </a:r>
            <a:r>
              <a:rPr lang="ko-KR" altLang="en-US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</a:t>
            </a:r>
            <a:r>
              <a:rPr lang="en-US" altLang="ko-KR" sz="6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endParaRPr lang="en-US" altLang="ko-KR" sz="6000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60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심봉사</a:t>
            </a:r>
            <a:endParaRPr lang="en-US" altLang="ko-KR" sz="6000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9" name="Isosceles Triangle 5"/>
          <p:cNvSpPr/>
          <p:nvPr/>
        </p:nvSpPr>
        <p:spPr>
          <a:xfrm rot="16200000">
            <a:off x="5510689" y="2877642"/>
            <a:ext cx="1650216" cy="812260"/>
          </a:xfrm>
          <a:prstGeom prst="triangle">
            <a:avLst/>
          </a:prstGeom>
          <a:noFill/>
          <a:ln w="38100">
            <a:solidFill>
              <a:srgbClr val="F89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Isosceles Triangle 6"/>
          <p:cNvSpPr/>
          <p:nvPr/>
        </p:nvSpPr>
        <p:spPr>
          <a:xfrm rot="16200000">
            <a:off x="5827103" y="2989176"/>
            <a:ext cx="1060704" cy="554360"/>
          </a:xfrm>
          <a:prstGeom prst="triangle">
            <a:avLst/>
          </a:prstGeom>
          <a:solidFill>
            <a:srgbClr val="F89C6D"/>
          </a:solidFill>
          <a:ln>
            <a:solidFill>
              <a:srgbClr val="F89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Isosceles Triangle 5"/>
          <p:cNvSpPr/>
          <p:nvPr/>
        </p:nvSpPr>
        <p:spPr>
          <a:xfrm rot="5400000">
            <a:off x="9998002" y="2877641"/>
            <a:ext cx="1650216" cy="812260"/>
          </a:xfrm>
          <a:prstGeom prst="triangle">
            <a:avLst/>
          </a:prstGeom>
          <a:noFill/>
          <a:ln w="38100">
            <a:solidFill>
              <a:srgbClr val="F89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5" name="Isosceles Triangle 6"/>
          <p:cNvSpPr/>
          <p:nvPr/>
        </p:nvSpPr>
        <p:spPr>
          <a:xfrm rot="5400000">
            <a:off x="10268116" y="2977600"/>
            <a:ext cx="1060704" cy="554360"/>
          </a:xfrm>
          <a:prstGeom prst="triangle">
            <a:avLst/>
          </a:prstGeom>
          <a:solidFill>
            <a:srgbClr val="F89C6D"/>
          </a:solidFill>
          <a:ln>
            <a:solidFill>
              <a:srgbClr val="F89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67" y="245969"/>
            <a:ext cx="4944105" cy="6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7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1039447" y="2217523"/>
            <a:ext cx="4661581" cy="132779"/>
            <a:chOff x="667657" y="4701383"/>
            <a:chExt cx="4661581" cy="132779"/>
          </a:xfrm>
        </p:grpSpPr>
        <p:sp>
          <p:nvSpPr>
            <p:cNvPr id="42" name="직사각형 41"/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 rot="10800000">
            <a:off x="1188655" y="6048744"/>
            <a:ext cx="4590143" cy="132779"/>
            <a:chOff x="7362361" y="4701383"/>
            <a:chExt cx="4590143" cy="132779"/>
          </a:xfrm>
        </p:grpSpPr>
        <p:sp>
          <p:nvSpPr>
            <p:cNvPr id="45" name="직사각형 44"/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2052656" y="3237679"/>
            <a:ext cx="3027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장소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751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지도를 이용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해서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원하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는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장소의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봉사활동을 신청하세요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</a:t>
            </a:r>
          </a:p>
        </p:txBody>
      </p:sp>
      <p:grpSp>
        <p:nvGrpSpPr>
          <p:cNvPr id="41" name="그룹 40"/>
          <p:cNvGrpSpPr/>
          <p:nvPr/>
        </p:nvGrpSpPr>
        <p:grpSpPr>
          <a:xfrm rot="21093289">
            <a:off x="1953200" y="4145068"/>
            <a:ext cx="655467" cy="373320"/>
            <a:chOff x="7362361" y="1688176"/>
            <a:chExt cx="2376725" cy="600165"/>
          </a:xfrm>
        </p:grpSpPr>
        <p:sp>
          <p:nvSpPr>
            <p:cNvPr id="44" name="직사각형 43"/>
            <p:cNvSpPr/>
            <p:nvPr/>
          </p:nvSpPr>
          <p:spPr>
            <a:xfrm>
              <a:off x="7362361" y="168817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437216" y="1690524"/>
              <a:ext cx="2265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지도</a:t>
              </a:r>
              <a:endParaRPr lang="en-US" altLang="ko-KR" b="1" dirty="0" smtClean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32" name="그룹 31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스마트 검색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10" name="지도로 검색하세요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6888" y="0"/>
            <a:ext cx="4724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3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1039447" y="2217523"/>
            <a:ext cx="4661581" cy="132779"/>
            <a:chOff x="667657" y="4701383"/>
            <a:chExt cx="4661581" cy="132779"/>
          </a:xfrm>
        </p:grpSpPr>
        <p:sp>
          <p:nvSpPr>
            <p:cNvPr id="42" name="직사각형 41"/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 rot="10800000">
            <a:off x="1188655" y="6048744"/>
            <a:ext cx="4590143" cy="132779"/>
            <a:chOff x="7362361" y="4701383"/>
            <a:chExt cx="4590143" cy="132779"/>
          </a:xfrm>
        </p:grpSpPr>
        <p:sp>
          <p:nvSpPr>
            <p:cNvPr id="45" name="직사각형 44"/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2017487" y="3065132"/>
            <a:ext cx="283628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날짜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751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지도을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751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이용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해서 내가 원하는 날짜에 어떤 봉사활동이 있는지 확인해 보세요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</a:t>
            </a:r>
          </a:p>
        </p:txBody>
      </p:sp>
      <p:grpSp>
        <p:nvGrpSpPr>
          <p:cNvPr id="32" name="그룹 31"/>
          <p:cNvGrpSpPr/>
          <p:nvPr/>
        </p:nvGrpSpPr>
        <p:grpSpPr>
          <a:xfrm rot="21093289">
            <a:off x="1936285" y="3944537"/>
            <a:ext cx="655467" cy="401458"/>
            <a:chOff x="7362361" y="1642941"/>
            <a:chExt cx="2376725" cy="645400"/>
          </a:xfrm>
        </p:grpSpPr>
        <p:sp>
          <p:nvSpPr>
            <p:cNvPr id="33" name="직사각형 32"/>
            <p:cNvSpPr/>
            <p:nvPr/>
          </p:nvSpPr>
          <p:spPr>
            <a:xfrm>
              <a:off x="7362361" y="168817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15572" y="1642941"/>
              <a:ext cx="2265447" cy="593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달력</a:t>
              </a:r>
              <a:endParaRPr lang="en-US" altLang="ko-KR" b="1" dirty="0" smtClean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36" name="그룹 35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스마트 검색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3" name="달력으로찾기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6528" y="0"/>
            <a:ext cx="4673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1039447" y="2217523"/>
            <a:ext cx="4661581" cy="132779"/>
            <a:chOff x="667657" y="4701383"/>
            <a:chExt cx="4661581" cy="132779"/>
          </a:xfrm>
        </p:grpSpPr>
        <p:sp>
          <p:nvSpPr>
            <p:cNvPr id="42" name="직사각형 41"/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 rot="10800000">
            <a:off x="1188655" y="6048744"/>
            <a:ext cx="4590143" cy="132779"/>
            <a:chOff x="7362361" y="4701383"/>
            <a:chExt cx="4590143" cy="132779"/>
          </a:xfrm>
        </p:grpSpPr>
        <p:sp>
          <p:nvSpPr>
            <p:cNvPr id="45" name="직사각형 44"/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860894" y="3279517"/>
            <a:ext cx="305206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필터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링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기본적인 기능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하지만 필수적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0" name="그룹 19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스마트 검색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3" name="필터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17491" y="0"/>
            <a:ext cx="4690740" cy="68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9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1039447" y="2217523"/>
            <a:ext cx="4661581" cy="132779"/>
            <a:chOff x="667657" y="4701383"/>
            <a:chExt cx="4661581" cy="132779"/>
          </a:xfrm>
        </p:grpSpPr>
        <p:sp>
          <p:nvSpPr>
            <p:cNvPr id="42" name="직사각형 41"/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 rot="10800000">
            <a:off x="1188655" y="6048744"/>
            <a:ext cx="4590143" cy="132779"/>
            <a:chOff x="7362361" y="4701383"/>
            <a:chExt cx="4590143" cy="132779"/>
          </a:xfrm>
        </p:grpSpPr>
        <p:sp>
          <p:nvSpPr>
            <p:cNvPr id="45" name="직사각형 44"/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884140" y="2806601"/>
            <a:ext cx="28362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키워드 검색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내가 찾는 봉사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목록을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받아보세요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키워드 검색은 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 rot="21093289">
            <a:off x="3834938" y="4890248"/>
            <a:ext cx="655467" cy="401458"/>
            <a:chOff x="7362361" y="1642941"/>
            <a:chExt cx="2376725" cy="645400"/>
          </a:xfrm>
        </p:grpSpPr>
        <p:sp>
          <p:nvSpPr>
            <p:cNvPr id="33" name="직사각형 32"/>
            <p:cNvSpPr/>
            <p:nvPr/>
          </p:nvSpPr>
          <p:spPr>
            <a:xfrm>
              <a:off x="7362361" y="168817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15572" y="1642941"/>
              <a:ext cx="2265447" cy="593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핵</a:t>
              </a:r>
              <a:r>
                <a:rPr lang="ko-KR" altLang="en-US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심</a:t>
              </a:r>
              <a:endParaRPr lang="en-US" altLang="ko-KR" b="1" dirty="0" smtClean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36" name="그룹 35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스마트 검색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3" name="심봉사키워드검색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98267" y="0"/>
            <a:ext cx="4686104" cy="68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6" name="그룹 25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心</a:t>
                </a:r>
                <a:r>
                  <a:rPr lang="en-US" altLang="ko-KR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? </a:t>
                </a:r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봉사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4"/>
          <a:stretch/>
        </p:blipFill>
        <p:spPr>
          <a:xfrm>
            <a:off x="5822124" y="0"/>
            <a:ext cx="6388381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794131" y="-38000"/>
            <a:ext cx="1863969" cy="689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627568" y="6484773"/>
            <a:ext cx="196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매일경제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751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76" y="1987510"/>
            <a:ext cx="1543857" cy="154385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583441" y="4049209"/>
            <a:ext cx="2376725" cy="614678"/>
            <a:chOff x="7362361" y="1673663"/>
            <a:chExt cx="2376725" cy="614678"/>
          </a:xfrm>
        </p:grpSpPr>
        <p:sp>
          <p:nvSpPr>
            <p:cNvPr id="14" name="직사각형 13"/>
            <p:cNvSpPr/>
            <p:nvPr/>
          </p:nvSpPr>
          <p:spPr>
            <a:xfrm>
              <a:off x="7362361" y="168817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73637" y="1673663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smtClean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봉사</a:t>
              </a:r>
              <a:endParaRPr lang="en-US" altLang="ko-KR" sz="3200" b="1" dirty="0" smtClean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 rot="16200000">
            <a:off x="12493451" y="3586067"/>
            <a:ext cx="827314" cy="1251642"/>
            <a:chOff x="9180279" y="3972933"/>
            <a:chExt cx="827314" cy="1251642"/>
          </a:xfrm>
        </p:grpSpPr>
        <p:sp>
          <p:nvSpPr>
            <p:cNvPr id="58" name="아래쪽 화살표 57"/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4338">
            <a:off x="10227145" y="5618285"/>
            <a:ext cx="2963477" cy="138076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0" name="그룹 19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SNS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3" name="sn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51813" y="0"/>
            <a:ext cx="4664054" cy="684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8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 rot="16200000">
            <a:off x="12493451" y="3586067"/>
            <a:ext cx="827314" cy="1251642"/>
            <a:chOff x="9180279" y="3972933"/>
            <a:chExt cx="827314" cy="1251642"/>
          </a:xfrm>
        </p:grpSpPr>
        <p:sp>
          <p:nvSpPr>
            <p:cNvPr id="58" name="아래쪽 화살표 57"/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4338">
            <a:off x="10227145" y="5618285"/>
            <a:ext cx="2963477" cy="138076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0" name="그룹 19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My Page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3" name="mypag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7513" y="-38000"/>
            <a:ext cx="4661554" cy="68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9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-717629" y="5787342"/>
            <a:ext cx="13808597" cy="1070658"/>
            <a:chOff x="-92598" y="5682338"/>
            <a:chExt cx="14247921" cy="1175662"/>
          </a:xfrm>
        </p:grpSpPr>
        <p:grpSp>
          <p:nvGrpSpPr>
            <p:cNvPr id="24" name="그룹 23"/>
            <p:cNvGrpSpPr/>
            <p:nvPr/>
          </p:nvGrpSpPr>
          <p:grpSpPr>
            <a:xfrm>
              <a:off x="-92598" y="5682338"/>
              <a:ext cx="11902993" cy="1175662"/>
              <a:chOff x="-92598" y="5682338"/>
              <a:chExt cx="11902993" cy="1175662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2330" y="5682338"/>
                <a:ext cx="2523281" cy="1175662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2598" y="5682338"/>
                <a:ext cx="2523281" cy="1175662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7258" y="5682338"/>
                <a:ext cx="2523281" cy="1175662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2186" y="5682338"/>
                <a:ext cx="2523281" cy="1175662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7114" y="5682338"/>
                <a:ext cx="2523281" cy="1175662"/>
              </a:xfrm>
              <a:prstGeom prst="rect">
                <a:avLst/>
              </a:prstGeom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2042" y="5682338"/>
              <a:ext cx="2523281" cy="1175662"/>
            </a:xfrm>
            <a:prstGeom prst="rect">
              <a:avLst/>
            </a:prstGeom>
          </p:spPr>
        </p:pic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1524000" y="4735960"/>
            <a:ext cx="9143999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600" dirty="0" smtClean="0">
                <a:solidFill>
                  <a:srgbClr val="FD7317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 (: Volunteer for someone who needs your help :)</a:t>
            </a:r>
            <a:endParaRPr lang="en-US" altLang="ko-KR" sz="1400" b="1" dirty="0">
              <a:solidFill>
                <a:srgbClr val="FD7317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25432" y="2637590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solidFill>
                  <a:srgbClr val="FD7317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심봉사</a:t>
            </a:r>
            <a:endParaRPr lang="ko-KR" altLang="en-US" sz="4000" dirty="0">
              <a:solidFill>
                <a:srgbClr val="FD7317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50357" y="3193501"/>
            <a:ext cx="2146742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FD7317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SIMBONGSA</a:t>
            </a:r>
            <a:endParaRPr lang="ko-KR" altLang="en-US" sz="2400" dirty="0">
              <a:solidFill>
                <a:srgbClr val="FD7317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6" y="1763964"/>
            <a:ext cx="920665" cy="9267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2345548" y="3691270"/>
            <a:ext cx="98162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ko-KR" altLang="en-US" sz="2400" b="1" dirty="0" smtClean="0">
                <a:solidFill>
                  <a:srgbClr val="FD731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김동주</a:t>
            </a:r>
            <a:r>
              <a:rPr lang="en-US" altLang="ko-KR" sz="2400" b="1" dirty="0">
                <a:solidFill>
                  <a:srgbClr val="FD731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b="1" dirty="0">
                <a:solidFill>
                  <a:srgbClr val="FD731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최솔지</a:t>
            </a:r>
            <a:r>
              <a:rPr lang="en-US" altLang="ko-KR" sz="2400" b="1" dirty="0">
                <a:solidFill>
                  <a:srgbClr val="FD731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b="1" dirty="0">
                <a:solidFill>
                  <a:srgbClr val="FD731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윤성민</a:t>
            </a:r>
            <a:endParaRPr lang="en-US" altLang="ko-KR" sz="2400" b="1" dirty="0">
              <a:solidFill>
                <a:srgbClr val="FD7317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>
              <a:spcBef>
                <a:spcPts val="0"/>
              </a:spcBef>
              <a:defRPr/>
            </a:pPr>
            <a:r>
              <a:rPr lang="ko-KR" altLang="en-US" sz="2400" b="1" dirty="0">
                <a:solidFill>
                  <a:srgbClr val="FD731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이신호</a:t>
            </a:r>
            <a:r>
              <a:rPr lang="en-US" altLang="ko-KR" sz="2400" b="1" dirty="0">
                <a:solidFill>
                  <a:srgbClr val="FD731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b="1" dirty="0">
                <a:solidFill>
                  <a:srgbClr val="FD731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임학수</a:t>
            </a:r>
            <a:r>
              <a:rPr lang="en-US" altLang="ko-KR" sz="2400" b="1" dirty="0">
                <a:solidFill>
                  <a:srgbClr val="FD731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b="1" dirty="0">
                <a:solidFill>
                  <a:srgbClr val="FD731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박정환</a:t>
            </a:r>
            <a:r>
              <a:rPr lang="en-US" altLang="ko-KR" sz="2400" b="1" dirty="0">
                <a:solidFill>
                  <a:srgbClr val="FD731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939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7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179"/>
          <p:cNvSpPr txBox="1"/>
          <p:nvPr/>
        </p:nvSpPr>
        <p:spPr>
          <a:xfrm>
            <a:off x="3135086" y="2887656"/>
            <a:ext cx="6675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 smtClean="0">
                <a:ln>
                  <a:solidFill>
                    <a:prstClr val="white">
                      <a:alpha val="7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1훈점보맘보 B" panose="02020603020101020101" pitchFamily="18" charset="-127"/>
                <a:ea typeface="1훈점보맘보 B" panose="02020603020101020101" pitchFamily="18" charset="-127"/>
                <a:cs typeface="+mn-cs"/>
              </a:rPr>
              <a:t>THANK YOU</a:t>
            </a:r>
            <a:endParaRPr kumimoji="0" lang="ko-KR" altLang="en-US" sz="8000" b="0" i="0" u="none" strike="noStrike" kern="1200" cap="none" spc="0" normalizeH="0" baseline="0" noProof="0" dirty="0">
              <a:ln>
                <a:solidFill>
                  <a:prstClr val="white">
                    <a:alpha val="7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1훈점보맘보 B" panose="02020603020101020101" pitchFamily="18" charset="-127"/>
              <a:ea typeface="1훈점보맘보 B" panose="02020603020101020101" pitchFamily="18" charset="-127"/>
              <a:cs typeface="+mn-cs"/>
            </a:endParaRPr>
          </a:p>
        </p:txBody>
      </p:sp>
      <p:sp>
        <p:nvSpPr>
          <p:cNvPr id="2048" name="TextBox 2047"/>
          <p:cNvSpPr txBox="1"/>
          <p:nvPr/>
        </p:nvSpPr>
        <p:spPr>
          <a:xfrm>
            <a:off x="3708399" y="1696498"/>
            <a:ext cx="5696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smtClean="0">
                <a:ln>
                  <a:solidFill>
                    <a:prstClr val="white">
                      <a:alpha val="7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1훈점보맘보 B" panose="02020603020101020101" pitchFamily="18" charset="-127"/>
                <a:ea typeface="1훈점보맘보 B" panose="02020603020101020101" pitchFamily="18" charset="-127"/>
                <a:cs typeface="+mn-cs"/>
              </a:rPr>
              <a:t>감사합니다</a:t>
            </a:r>
            <a:endParaRPr kumimoji="0" lang="ko-KR" altLang="en-US" sz="8000" b="0" i="0" u="none" strike="noStrike" kern="1200" cap="none" spc="0" normalizeH="0" baseline="0" noProof="0">
              <a:ln>
                <a:solidFill>
                  <a:prstClr val="white">
                    <a:alpha val="7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1훈점보맘보 B" panose="02020603020101020101" pitchFamily="18" charset="-127"/>
              <a:ea typeface="1훈점보맘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6" name="그룹 25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心</a:t>
                </a:r>
                <a:r>
                  <a:rPr lang="en-US" altLang="ko-KR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? </a:t>
                </a:r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봉사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sp>
        <p:nvSpPr>
          <p:cNvPr id="8" name="평행 사변형 7"/>
          <p:cNvSpPr/>
          <p:nvPr/>
        </p:nvSpPr>
        <p:spPr>
          <a:xfrm>
            <a:off x="-1413485" y="1763803"/>
            <a:ext cx="5492853" cy="4328280"/>
          </a:xfrm>
          <a:prstGeom prst="parallelogram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66052" y="1902856"/>
            <a:ext cx="27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EBEBED"/>
                </a:solidFill>
              </a:rPr>
              <a:t>학생</a:t>
            </a:r>
            <a:endParaRPr lang="ko-KR" altLang="en-US" sz="3200" b="1" dirty="0">
              <a:solidFill>
                <a:srgbClr val="EBEB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14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6" name="그룹 25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心</a:t>
                </a:r>
                <a:r>
                  <a:rPr lang="en-US" altLang="ko-KR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? </a:t>
                </a:r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봉사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sp>
        <p:nvSpPr>
          <p:cNvPr id="8" name="평행 사변형 7"/>
          <p:cNvSpPr/>
          <p:nvPr/>
        </p:nvSpPr>
        <p:spPr>
          <a:xfrm>
            <a:off x="-1413485" y="1763803"/>
            <a:ext cx="5492853" cy="4328280"/>
          </a:xfrm>
          <a:prstGeom prst="parallelogram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/>
          <p:cNvSpPr/>
          <p:nvPr/>
        </p:nvSpPr>
        <p:spPr>
          <a:xfrm>
            <a:off x="3317064" y="1763803"/>
            <a:ext cx="5492853" cy="4328280"/>
          </a:xfrm>
          <a:prstGeom prst="parallelogram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66052" y="1902856"/>
            <a:ext cx="27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EBEBED"/>
                </a:solidFill>
              </a:rPr>
              <a:t>학생</a:t>
            </a:r>
            <a:endParaRPr lang="ko-KR" altLang="en-US" sz="3200" b="1" dirty="0">
              <a:solidFill>
                <a:srgbClr val="EBEBE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0657" y="1902856"/>
            <a:ext cx="27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solidFill>
                  <a:srgbClr val="EBEBED"/>
                </a:solidFill>
              </a:rPr>
              <a:t>취준생</a:t>
            </a:r>
            <a:endParaRPr lang="ko-KR" altLang="en-US" sz="3200" b="1" dirty="0">
              <a:solidFill>
                <a:srgbClr val="EBEB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6" name="그룹 25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心</a:t>
                </a:r>
                <a:r>
                  <a:rPr lang="en-US" altLang="ko-KR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? </a:t>
                </a:r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봉사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10627568" y="6484773"/>
            <a:ext cx="196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매일경제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-1413485" y="1763803"/>
            <a:ext cx="5492853" cy="4328280"/>
          </a:xfrm>
          <a:prstGeom prst="parallelogram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/>
          <p:cNvSpPr/>
          <p:nvPr/>
        </p:nvSpPr>
        <p:spPr>
          <a:xfrm>
            <a:off x="3317064" y="1763803"/>
            <a:ext cx="5492853" cy="4328280"/>
          </a:xfrm>
          <a:prstGeom prst="parallelogram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평행 사변형 22"/>
          <p:cNvSpPr/>
          <p:nvPr/>
        </p:nvSpPr>
        <p:spPr>
          <a:xfrm>
            <a:off x="8012889" y="1763803"/>
            <a:ext cx="5492853" cy="4328280"/>
          </a:xfrm>
          <a:prstGeom prst="parallelogram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66052" y="1902856"/>
            <a:ext cx="27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EBEBED"/>
                </a:solidFill>
              </a:rPr>
              <a:t>학생</a:t>
            </a:r>
            <a:endParaRPr lang="ko-KR" altLang="en-US" sz="3200" b="1" dirty="0">
              <a:solidFill>
                <a:srgbClr val="EBEBE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0657" y="1902856"/>
            <a:ext cx="27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solidFill>
                  <a:srgbClr val="EBEBED"/>
                </a:solidFill>
              </a:rPr>
              <a:t>취준생</a:t>
            </a:r>
            <a:endParaRPr lang="ko-KR" altLang="en-US" sz="3200" b="1" dirty="0">
              <a:solidFill>
                <a:srgbClr val="EBEBE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57704" y="1868131"/>
            <a:ext cx="27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EBEBED"/>
                </a:solidFill>
              </a:rPr>
              <a:t>기업</a:t>
            </a:r>
            <a:endParaRPr lang="ko-KR" altLang="en-US" sz="3200" b="1" dirty="0">
              <a:solidFill>
                <a:srgbClr val="EBEB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5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6" name="그룹 25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心</a:t>
                </a:r>
                <a:r>
                  <a:rPr lang="en-US" altLang="ko-KR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? </a:t>
                </a:r>
                <a:r>
                  <a:rPr lang="ko-KR" altLang="en-US" sz="2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봉사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10627568" y="6484773"/>
            <a:ext cx="196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매일경제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sinho\Desktop\ppt\—Pngtree—process gear info graphic_41001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80" y="1636078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4055192" y="5563134"/>
            <a:ext cx="3187109" cy="876319"/>
            <a:chOff x="7362361" y="1667134"/>
            <a:chExt cx="2376725" cy="399335"/>
          </a:xfrm>
        </p:grpSpPr>
        <p:sp>
          <p:nvSpPr>
            <p:cNvPr id="18" name="직사각형 17"/>
            <p:cNvSpPr/>
            <p:nvPr/>
          </p:nvSpPr>
          <p:spPr>
            <a:xfrm>
              <a:off x="7362361" y="1688176"/>
              <a:ext cx="2376725" cy="3782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10456" y="1667134"/>
              <a:ext cx="2265447" cy="378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 smtClean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process</a:t>
              </a:r>
              <a:endParaRPr lang="en-US" altLang="ko-KR" sz="4800" b="1" dirty="0" smtClean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8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6220788" y="2028183"/>
            <a:ext cx="21445673" cy="2766350"/>
          </a:xfrm>
          <a:prstGeom prst="ellipse">
            <a:avLst/>
          </a:prstGeom>
          <a:noFill/>
          <a:ln w="41275" cmpd="sng">
            <a:solidFill>
              <a:srgbClr val="7A8E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58065" y="1023276"/>
            <a:ext cx="1142027" cy="4787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397609" y="-38000"/>
            <a:ext cx="5955323" cy="1200329"/>
            <a:chOff x="34752" y="-114790"/>
            <a:chExt cx="5955323" cy="1200328"/>
          </a:xfrm>
        </p:grpSpPr>
        <p:grpSp>
          <p:nvGrpSpPr>
            <p:cNvPr id="26" name="그룹 25"/>
            <p:cNvGrpSpPr/>
            <p:nvPr/>
          </p:nvGrpSpPr>
          <p:grpSpPr>
            <a:xfrm>
              <a:off x="34752" y="753880"/>
              <a:ext cx="1611085" cy="277338"/>
              <a:chOff x="92001" y="1450061"/>
              <a:chExt cx="1759044" cy="21572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208919" y="1483671"/>
                <a:ext cx="1642126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92001" y="145006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01600" y="-114790"/>
              <a:ext cx="5888475" cy="1200328"/>
              <a:chOff x="170551" y="-79634"/>
              <a:chExt cx="5888475" cy="120032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70551" y="-79634"/>
                <a:ext cx="2195280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 smtClean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7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68191" y="236412"/>
                <a:ext cx="4790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봉사 경로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10627568" y="6484773"/>
            <a:ext cx="196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매일경제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1734"/>
            <a:ext cx="2676440" cy="13382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060" y="-335127"/>
            <a:ext cx="6000750" cy="6819900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61" y="1559571"/>
            <a:ext cx="4051616" cy="39546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  <a:ex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89" y="1768595"/>
            <a:ext cx="2706098" cy="2641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250" b="77250" l="9500" r="4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07" t="21002" r="51968" b="23544"/>
          <a:stretch/>
        </p:blipFill>
        <p:spPr>
          <a:xfrm>
            <a:off x="3817843" y="2169506"/>
            <a:ext cx="4153994" cy="399674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388878" y="3454676"/>
            <a:ext cx="31854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b="1" spc="-150" dirty="0" smtClean="0">
                <a:solidFill>
                  <a:schemeClr val="bg1">
                    <a:lumMod val="9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봉사하자</a:t>
            </a:r>
            <a:endParaRPr lang="ko-KR" altLang="en-US" sz="6600" b="1" spc="-150" dirty="0">
              <a:solidFill>
                <a:schemeClr val="bg1">
                  <a:lumMod val="9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540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27568" y="6484773"/>
            <a:ext cx="196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매일경제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940" y="7696353"/>
            <a:ext cx="6000750" cy="68199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530411" y="3399604"/>
            <a:ext cx="168507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spc="-15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사자</a:t>
            </a:r>
            <a:endParaRPr lang="ko-KR" altLang="en-US" sz="6600" spc="-15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-5994665" y="2028183"/>
            <a:ext cx="21445673" cy="2766350"/>
          </a:xfrm>
          <a:prstGeom prst="ellipse">
            <a:avLst/>
          </a:prstGeom>
          <a:noFill/>
          <a:ln w="41275" cmpd="sng">
            <a:solidFill>
              <a:srgbClr val="7A8E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-8129232" y="0"/>
            <a:ext cx="810577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-1012979" y="5181600"/>
            <a:ext cx="1005359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50" b="77250" l="9500" r="4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07" t="21002" r="51968" b="23544"/>
          <a:stretch/>
        </p:blipFill>
        <p:spPr>
          <a:xfrm>
            <a:off x="10147983" y="-2053610"/>
            <a:ext cx="2927927" cy="281709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605280" y="363562"/>
            <a:ext cx="3354998" cy="33549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759418" y="528893"/>
            <a:ext cx="3046722" cy="3024336"/>
            <a:chOff x="2117860" y="353402"/>
            <a:chExt cx="3046722" cy="3024336"/>
          </a:xfrm>
        </p:grpSpPr>
        <p:sp>
          <p:nvSpPr>
            <p:cNvPr id="34" name="도넛 33"/>
            <p:cNvSpPr/>
            <p:nvPr/>
          </p:nvSpPr>
          <p:spPr>
            <a:xfrm>
              <a:off x="2140246" y="353402"/>
              <a:ext cx="3024336" cy="3024336"/>
            </a:xfrm>
            <a:prstGeom prst="donut">
              <a:avLst>
                <a:gd name="adj" fmla="val 14767"/>
              </a:avLst>
            </a:prstGeom>
            <a:noFill/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타원 4"/>
            <p:cNvSpPr/>
            <p:nvPr/>
          </p:nvSpPr>
          <p:spPr>
            <a:xfrm>
              <a:off x="2117860" y="1379168"/>
              <a:ext cx="3046722" cy="1007065"/>
            </a:xfrm>
            <a:custGeom>
              <a:avLst/>
              <a:gdLst/>
              <a:ahLst/>
              <a:cxnLst/>
              <a:rect l="l" t="t" r="r" b="b"/>
              <a:pathLst>
                <a:path w="3024336" h="1007065">
                  <a:moveTo>
                    <a:pt x="87123" y="0"/>
                  </a:moveTo>
                  <a:lnTo>
                    <a:pt x="2937214" y="0"/>
                  </a:lnTo>
                  <a:cubicBezTo>
                    <a:pt x="2994210" y="156658"/>
                    <a:pt x="3024336" y="325792"/>
                    <a:pt x="3024336" y="501962"/>
                  </a:cubicBezTo>
                  <a:cubicBezTo>
                    <a:pt x="3024336" y="679312"/>
                    <a:pt x="2993805" y="849531"/>
                    <a:pt x="2936064" y="1007065"/>
                  </a:cubicBezTo>
                  <a:lnTo>
                    <a:pt x="88272" y="1007065"/>
                  </a:lnTo>
                  <a:cubicBezTo>
                    <a:pt x="30531" y="849531"/>
                    <a:pt x="0" y="679312"/>
                    <a:pt x="0" y="501962"/>
                  </a:cubicBezTo>
                  <a:cubicBezTo>
                    <a:pt x="0" y="325792"/>
                    <a:pt x="30126" y="156658"/>
                    <a:pt x="87123" y="0"/>
                  </a:cubicBezTo>
                  <a:close/>
                </a:path>
              </a:pathLst>
            </a:custGeom>
            <a:solidFill>
              <a:srgbClr val="F473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포인트가 5개인 별 36"/>
            <p:cNvSpPr/>
            <p:nvPr/>
          </p:nvSpPr>
          <p:spPr>
            <a:xfrm>
              <a:off x="3289032" y="1147584"/>
              <a:ext cx="144016" cy="144016"/>
            </a:xfrm>
            <a:prstGeom prst="star5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포인트가 5개인 별 37"/>
            <p:cNvSpPr/>
            <p:nvPr/>
          </p:nvSpPr>
          <p:spPr>
            <a:xfrm>
              <a:off x="3577064" y="1149252"/>
              <a:ext cx="144016" cy="144016"/>
            </a:xfrm>
            <a:prstGeom prst="star5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포인트가 5개인 별 38"/>
            <p:cNvSpPr/>
            <p:nvPr/>
          </p:nvSpPr>
          <p:spPr>
            <a:xfrm>
              <a:off x="3849360" y="1147584"/>
              <a:ext cx="144016" cy="144016"/>
            </a:xfrm>
            <a:prstGeom prst="star5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포인트가 5개인 별 39"/>
            <p:cNvSpPr/>
            <p:nvPr/>
          </p:nvSpPr>
          <p:spPr>
            <a:xfrm>
              <a:off x="3721080" y="991168"/>
              <a:ext cx="144016" cy="144016"/>
            </a:xfrm>
            <a:prstGeom prst="star5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포인트가 5개인 별 40"/>
            <p:cNvSpPr/>
            <p:nvPr/>
          </p:nvSpPr>
          <p:spPr>
            <a:xfrm>
              <a:off x="3418980" y="991168"/>
              <a:ext cx="144016" cy="144016"/>
            </a:xfrm>
            <a:prstGeom prst="star5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10062" y="607382"/>
              <a:ext cx="2133651" cy="1532016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521004"/>
                </a:avLst>
              </a:prstTxWarp>
              <a:spAutoFit/>
            </a:bodyPr>
            <a:lstStyle/>
            <a:p>
              <a:r>
                <a:rPr lang="ko-KR" altLang="en-US" dirty="0" smtClean="0">
                  <a:solidFill>
                    <a:srgbClr val="FF505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봉사 시간 채우려면 가야지</a:t>
              </a:r>
              <a:endParaRPr lang="ko-KR" altLang="en-US" dirty="0">
                <a:solidFill>
                  <a:srgbClr val="FF5050"/>
                </a:solidFill>
                <a:latin typeface="Verdana" pitchFamily="34" charset="0"/>
                <a:cs typeface="Verdana" pitchFamily="34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 rot="21271847">
              <a:off x="2421934" y="1440602"/>
              <a:ext cx="2463804" cy="1713964"/>
            </a:xfrm>
            <a:prstGeom prst="rect">
              <a:avLst/>
            </a:prstGeom>
          </p:spPr>
          <p:txBody>
            <a:bodyPr>
              <a:prstTxWarp prst="textArchDown">
                <a:avLst>
                  <a:gd name="adj" fmla="val 2430145"/>
                </a:avLst>
              </a:prstTxWarp>
              <a:spAutoFit/>
            </a:bodyPr>
            <a:lstStyle/>
            <a:p>
              <a:pPr lvl="0"/>
              <a:r>
                <a:rPr lang="ko-KR" altLang="en-US" dirty="0" smtClean="0">
                  <a:solidFill>
                    <a:srgbClr val="FF5050"/>
                  </a:solidFill>
                  <a:latin typeface="Verdana" pitchFamily="34" charset="0"/>
                  <a:cs typeface="Verdana" pitchFamily="34" charset="0"/>
                </a:rPr>
                <a:t>입학사정관 점수를 위해</a:t>
              </a:r>
              <a:r>
                <a:rPr lang="en-US" altLang="ko-KR" dirty="0" smtClean="0">
                  <a:solidFill>
                    <a:srgbClr val="FF5050"/>
                  </a:solidFill>
                  <a:latin typeface="Verdana" pitchFamily="34" charset="0"/>
                  <a:cs typeface="Verdana" pitchFamily="34" charset="0"/>
                </a:rPr>
                <a:t>!</a:t>
              </a:r>
              <a:endParaRPr lang="ko-KR" altLang="en-US" dirty="0">
                <a:solidFill>
                  <a:srgbClr val="FF5050"/>
                </a:solidFill>
                <a:latin typeface="Verdana" pitchFamily="34" charset="0"/>
                <a:cs typeface="Verdana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89912" y="1526710"/>
              <a:ext cx="20505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학교에서</a:t>
              </a:r>
              <a:endParaRPr lang="ko-KR" altLang="en-US" sz="4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593840" y="2995002"/>
            <a:ext cx="3354998" cy="3354998"/>
            <a:chOff x="6593840" y="3198202"/>
            <a:chExt cx="3354998" cy="3354998"/>
          </a:xfrm>
        </p:grpSpPr>
        <p:sp>
          <p:nvSpPr>
            <p:cNvPr id="58" name="타원 57"/>
            <p:cNvSpPr/>
            <p:nvPr/>
          </p:nvSpPr>
          <p:spPr>
            <a:xfrm>
              <a:off x="6593840" y="3198202"/>
              <a:ext cx="3354998" cy="33549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747978" y="3363533"/>
              <a:ext cx="3046722" cy="3024336"/>
              <a:chOff x="6781300" y="3279482"/>
              <a:chExt cx="3046722" cy="3024336"/>
            </a:xfrm>
          </p:grpSpPr>
          <p:sp>
            <p:nvSpPr>
              <p:cNvPr id="45" name="도넛 44"/>
              <p:cNvSpPr/>
              <p:nvPr/>
            </p:nvSpPr>
            <p:spPr>
              <a:xfrm>
                <a:off x="6803686" y="3279482"/>
                <a:ext cx="3024336" cy="3024336"/>
              </a:xfrm>
              <a:prstGeom prst="donut">
                <a:avLst>
                  <a:gd name="adj" fmla="val 14767"/>
                </a:avLst>
              </a:prstGeom>
              <a:noFill/>
              <a:ln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타원 4"/>
              <p:cNvSpPr/>
              <p:nvPr/>
            </p:nvSpPr>
            <p:spPr>
              <a:xfrm>
                <a:off x="6781300" y="4305248"/>
                <a:ext cx="3046722" cy="1007065"/>
              </a:xfrm>
              <a:custGeom>
                <a:avLst/>
                <a:gdLst/>
                <a:ahLst/>
                <a:cxnLst/>
                <a:rect l="l" t="t" r="r" b="b"/>
                <a:pathLst>
                  <a:path w="3024336" h="1007065">
                    <a:moveTo>
                      <a:pt x="87123" y="0"/>
                    </a:moveTo>
                    <a:lnTo>
                      <a:pt x="2937214" y="0"/>
                    </a:lnTo>
                    <a:cubicBezTo>
                      <a:pt x="2994210" y="156658"/>
                      <a:pt x="3024336" y="325792"/>
                      <a:pt x="3024336" y="501962"/>
                    </a:cubicBezTo>
                    <a:cubicBezTo>
                      <a:pt x="3024336" y="679312"/>
                      <a:pt x="2993805" y="849531"/>
                      <a:pt x="2936064" y="1007065"/>
                    </a:cubicBezTo>
                    <a:lnTo>
                      <a:pt x="88272" y="1007065"/>
                    </a:lnTo>
                    <a:cubicBezTo>
                      <a:pt x="30531" y="849531"/>
                      <a:pt x="0" y="679312"/>
                      <a:pt x="0" y="501962"/>
                    </a:cubicBezTo>
                    <a:cubicBezTo>
                      <a:pt x="0" y="325792"/>
                      <a:pt x="30126" y="156658"/>
                      <a:pt x="87123" y="0"/>
                    </a:cubicBezTo>
                    <a:close/>
                  </a:path>
                </a:pathLst>
              </a:custGeom>
              <a:solidFill>
                <a:srgbClr val="F473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포인트가 5개인 별 47"/>
              <p:cNvSpPr/>
              <p:nvPr/>
            </p:nvSpPr>
            <p:spPr>
              <a:xfrm>
                <a:off x="7952472" y="4073664"/>
                <a:ext cx="144016" cy="144016"/>
              </a:xfrm>
              <a:prstGeom prst="star5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포인트가 5개인 별 48"/>
              <p:cNvSpPr/>
              <p:nvPr/>
            </p:nvSpPr>
            <p:spPr>
              <a:xfrm>
                <a:off x="8240504" y="4075332"/>
                <a:ext cx="144016" cy="144016"/>
              </a:xfrm>
              <a:prstGeom prst="star5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포인트가 5개인 별 49"/>
              <p:cNvSpPr/>
              <p:nvPr/>
            </p:nvSpPr>
            <p:spPr>
              <a:xfrm>
                <a:off x="8512800" y="4073664"/>
                <a:ext cx="144016" cy="144016"/>
              </a:xfrm>
              <a:prstGeom prst="star5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포인트가 5개인 별 50"/>
              <p:cNvSpPr/>
              <p:nvPr/>
            </p:nvSpPr>
            <p:spPr>
              <a:xfrm>
                <a:off x="8384520" y="3917248"/>
                <a:ext cx="144016" cy="144016"/>
              </a:xfrm>
              <a:prstGeom prst="star5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포인트가 5개인 별 51"/>
              <p:cNvSpPr/>
              <p:nvPr/>
            </p:nvSpPr>
            <p:spPr>
              <a:xfrm>
                <a:off x="8082420" y="3917248"/>
                <a:ext cx="144016" cy="144016"/>
              </a:xfrm>
              <a:prstGeom prst="star5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273502" y="3533462"/>
                <a:ext cx="2133651" cy="15320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>
                    <a:gd name="adj" fmla="val 11521004"/>
                  </a:avLst>
                </a:prstTxWarp>
                <a:spAutoFit/>
              </a:bodyPr>
              <a:lstStyle/>
              <a:p>
                <a:r>
                  <a:rPr lang="ko-KR" altLang="en-US" dirty="0" smtClean="0">
                    <a:solidFill>
                      <a:srgbClr val="FF505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안 가면 상사한테 찍혀서</a:t>
                </a:r>
                <a:endParaRPr lang="ko-KR" altLang="en-US" dirty="0">
                  <a:solidFill>
                    <a:srgbClr val="FF5050"/>
                  </a:solidFill>
                  <a:latin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21271847">
                <a:off x="7201124" y="4389832"/>
                <a:ext cx="2463804" cy="1713964"/>
              </a:xfrm>
              <a:prstGeom prst="rect">
                <a:avLst/>
              </a:prstGeom>
            </p:spPr>
            <p:txBody>
              <a:bodyPr>
                <a:prstTxWarp prst="textArchDown">
                  <a:avLst>
                    <a:gd name="adj" fmla="val 2195571"/>
                  </a:avLst>
                </a:prstTxWarp>
                <a:spAutoFit/>
              </a:bodyPr>
              <a:lstStyle/>
              <a:p>
                <a:pPr lvl="0"/>
                <a:r>
                  <a:rPr lang="ko-KR" altLang="en-US" dirty="0" smtClean="0">
                    <a:solidFill>
                      <a:srgbClr val="FF5050"/>
                    </a:solidFill>
                    <a:latin typeface="Verdana" pitchFamily="34" charset="0"/>
                    <a:cs typeface="Verdana" pitchFamily="34" charset="0"/>
                  </a:rPr>
                  <a:t>집에서 </a:t>
                </a:r>
                <a:r>
                  <a:rPr lang="ko-KR" altLang="en-US" smtClean="0">
                    <a:solidFill>
                      <a:srgbClr val="FF5050"/>
                    </a:solidFill>
                    <a:latin typeface="Verdana" pitchFamily="34" charset="0"/>
                    <a:cs typeface="Verdana" pitchFamily="34" charset="0"/>
                  </a:rPr>
                  <a:t>먼데</a:t>
                </a:r>
                <a:r>
                  <a:rPr lang="en-US" altLang="ko-KR" dirty="0" smtClean="0">
                    <a:solidFill>
                      <a:srgbClr val="FF5050"/>
                    </a:solidFill>
                    <a:latin typeface="Verdana" pitchFamily="34" charset="0"/>
                    <a:cs typeface="Verdana" pitchFamily="34" charset="0"/>
                  </a:rPr>
                  <a:t>…</a:t>
                </a:r>
                <a:r>
                  <a:rPr lang="ko-KR" altLang="en-US" dirty="0" err="1" smtClean="0">
                    <a:solidFill>
                      <a:srgbClr val="FF5050"/>
                    </a:solidFill>
                    <a:latin typeface="Verdana" pitchFamily="34" charset="0"/>
                    <a:cs typeface="Verdana" pitchFamily="34" charset="0"/>
                  </a:rPr>
                  <a:t>ㅠ</a:t>
                </a:r>
                <a:endParaRPr lang="ko-KR" altLang="en-US" dirty="0">
                  <a:solidFill>
                    <a:srgbClr val="FF5050"/>
                  </a:solidFill>
                  <a:latin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338112" y="4422310"/>
                <a:ext cx="20505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dirty="0" smtClean="0"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회사에서</a:t>
                </a:r>
                <a:endParaRPr lang="ko-KR" altLang="en-US" sz="4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3557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27568" y="6484773"/>
            <a:ext cx="196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매일경제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940" y="7696353"/>
            <a:ext cx="6000750" cy="68199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819950" y="3399604"/>
            <a:ext cx="168507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spc="-15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사자</a:t>
            </a:r>
            <a:endParaRPr lang="ko-KR" altLang="en-US" sz="6600" spc="-15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89099" y="1162329"/>
            <a:ext cx="4678680" cy="5322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-18233563" y="2028183"/>
            <a:ext cx="21445673" cy="2766350"/>
          </a:xfrm>
          <a:prstGeom prst="ellipse">
            <a:avLst/>
          </a:prstGeom>
          <a:noFill/>
          <a:ln w="41275" cmpd="sng">
            <a:solidFill>
              <a:srgbClr val="7A8E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-8152677" y="0"/>
            <a:ext cx="810577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928273" y="2386567"/>
            <a:ext cx="5913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누군가는</a:t>
            </a:r>
            <a:endParaRPr lang="en-US" altLang="ko-KR" sz="7200" dirty="0" smtClean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72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   신청</a:t>
            </a:r>
            <a:r>
              <a:rPr lang="en-US" altLang="ko-KR" sz="7200" dirty="0" smtClean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</a:t>
            </a:r>
            <a:endParaRPr lang="en-US" altLang="ko-KR" sz="72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 rot="21093289">
            <a:off x="6007705" y="3691775"/>
            <a:ext cx="3187109" cy="1317026"/>
            <a:chOff x="7362361" y="1688176"/>
            <a:chExt cx="2376725" cy="600165"/>
          </a:xfrm>
        </p:grpSpPr>
        <p:sp>
          <p:nvSpPr>
            <p:cNvPr id="18" name="직사각형 17"/>
            <p:cNvSpPr/>
            <p:nvPr/>
          </p:nvSpPr>
          <p:spPr>
            <a:xfrm>
              <a:off x="7362361" y="168817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10456" y="1750474"/>
              <a:ext cx="2265447" cy="420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 smtClean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봉사활동</a:t>
              </a:r>
              <a:endParaRPr lang="en-US" altLang="ko-KR" sz="1600" b="1" dirty="0" smtClean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180492" y="2602523"/>
            <a:ext cx="1101166" cy="1905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34" y="2721021"/>
            <a:ext cx="2676440" cy="133822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50" b="77250" l="9500" r="4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07" t="21002" r="51968" b="23544"/>
          <a:stretch/>
        </p:blipFill>
        <p:spPr>
          <a:xfrm>
            <a:off x="-2055592" y="-2053610"/>
            <a:ext cx="2927927" cy="28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316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1072</Words>
  <Application>Microsoft Office PowerPoint</Application>
  <PresentationFormat>사용자 지정</PresentationFormat>
  <Paragraphs>210</Paragraphs>
  <Slides>23</Slides>
  <Notes>21</Notes>
  <HiddenSlides>0</HiddenSlides>
  <MMClips>8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굴림</vt:lpstr>
      <vt:lpstr>Arial</vt:lpstr>
      <vt:lpstr>Verdana</vt:lpstr>
      <vt:lpstr>1훈점보맘보 B</vt:lpstr>
      <vt:lpstr>맑은 고딕</vt:lpstr>
      <vt:lpstr>조선일보명조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sinho</cp:lastModifiedBy>
  <cp:revision>214</cp:revision>
  <dcterms:created xsi:type="dcterms:W3CDTF">2015-04-25T09:15:41Z</dcterms:created>
  <dcterms:modified xsi:type="dcterms:W3CDTF">2020-03-02T19:12:24Z</dcterms:modified>
</cp:coreProperties>
</file>